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0" r:id="rId2"/>
    <p:sldId id="269" r:id="rId3"/>
    <p:sldId id="258" r:id="rId4"/>
    <p:sldId id="271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63" autoAdjust="0"/>
    <p:restoredTop sz="94660"/>
  </p:normalViewPr>
  <p:slideViewPr>
    <p:cSldViewPr snapToGrid="0">
      <p:cViewPr>
        <p:scale>
          <a:sx n="100" d="100"/>
          <a:sy n="100" d="100"/>
        </p:scale>
        <p:origin x="18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0949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00444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25283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34604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20306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8949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9055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82100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09943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59727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83934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9395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04009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9539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39023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31864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75741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43000">
              <a:schemeClr val="accent4">
                <a:lumMod val="45000"/>
                <a:lumOff val="55000"/>
                <a:alpha val="30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021E680-AAB4-40CE-B687-B8F496B47760}" type="datetimeFigureOut">
              <a:rPr lang="en-MY" smtClean="0"/>
              <a:t>11/8/2021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E0DCFAF-09F5-447A-B8B3-0ACBEE39F59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62941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350330"/>
            <a:ext cx="10364451" cy="759522"/>
          </a:xfrm>
          <a:solidFill>
            <a:schemeClr val="bg1">
              <a:alpha val="32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en-MY" b="1" dirty="0"/>
              <a:t>SAND AND SILICA SAND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0462" y="1378040"/>
            <a:ext cx="5383368" cy="5355312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SILICA (Si) is the 2</a:t>
            </a:r>
            <a:r>
              <a:rPr lang="en-MY" baseline="30000" dirty="0"/>
              <a:t>nd</a:t>
            </a:r>
            <a:r>
              <a:rPr lang="en-MY" dirty="0"/>
              <a:t> most abundant element on earth’s crust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Commonly found in its oxidized form as </a:t>
            </a:r>
            <a:r>
              <a:rPr lang="en-MY" b="1" dirty="0"/>
              <a:t>Silicon Dioxide (SiO</a:t>
            </a:r>
            <a:r>
              <a:rPr lang="en-MY" b="1" baseline="-25000" dirty="0"/>
              <a:t>2</a:t>
            </a:r>
            <a:r>
              <a:rPr lang="en-MY" b="1" dirty="0"/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Sand is a naturally occurring granular material comprised of finely divided rock and mineral particles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Sand is transported by wind &amp; water and deposited in the forms of sand beaches, dunes, sand splits, sand bars ( placer deposits)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Sands, largely constituted of silica, in the forms of quartz, and iron oxides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Heavy Mineral Sands (Black Sands):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dirty="0"/>
              <a:t>Zircon, ilmenite, monazite, rutile, </a:t>
            </a:r>
            <a:r>
              <a:rPr lang="en-MY" dirty="0" err="1"/>
              <a:t>xenotime</a:t>
            </a:r>
            <a:r>
              <a:rPr lang="en-MY" dirty="0"/>
              <a:t>, </a:t>
            </a:r>
            <a:r>
              <a:rPr lang="en-MY" dirty="0" err="1"/>
              <a:t>struverite</a:t>
            </a:r>
            <a:r>
              <a:rPr lang="en-MY" dirty="0"/>
              <a:t> and garnet </a:t>
            </a:r>
            <a:r>
              <a:rPr lang="en-MY" dirty="0" err="1"/>
              <a:t>etc</a:t>
            </a:r>
            <a:r>
              <a:rPr lang="en-MY" dirty="0"/>
              <a:t> are co- or by-products for heavy mineral sands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dirty="0"/>
              <a:t>These are the important sources for </a:t>
            </a:r>
            <a:r>
              <a:rPr lang="en-MY" b="1" dirty="0"/>
              <a:t>zirconium, titanium. thorium, tantalum and other rare earth elements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896" y="4521788"/>
            <a:ext cx="2476500" cy="1704975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896" y="1378040"/>
            <a:ext cx="2466975" cy="1847850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1251" y="2949914"/>
            <a:ext cx="2466975" cy="1847850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9703179" y="1455314"/>
            <a:ext cx="1549289" cy="369332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MY" b="1" dirty="0"/>
              <a:t>Washed Sand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32537" y="3749230"/>
            <a:ext cx="1549289" cy="369332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MY" b="1" dirty="0"/>
              <a:t>Silica Sand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544166" y="5374275"/>
            <a:ext cx="1549289" cy="923330"/>
          </a:xfrm>
          <a:prstGeom prst="rect">
            <a:avLst/>
          </a:prstGeom>
          <a:solidFill>
            <a:schemeClr val="bg1">
              <a:alpha val="32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MY" b="1" dirty="0"/>
              <a:t>Heavy Mineral Black Sand</a:t>
            </a:r>
          </a:p>
        </p:txBody>
      </p:sp>
    </p:spTree>
    <p:extLst>
      <p:ext uri="{BB962C8B-B14F-4D97-AF65-F5344CB8AC3E}">
        <p14:creationId xmlns:p14="http://schemas.microsoft.com/office/powerpoint/2010/main" val="37434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416288"/>
            <a:ext cx="10477500" cy="630119"/>
          </a:xfrm>
          <a:solidFill>
            <a:schemeClr val="bg1">
              <a:alpha val="50000"/>
            </a:schemeClr>
          </a:solidFill>
        </p:spPr>
        <p:txBody>
          <a:bodyPr/>
          <a:lstStyle/>
          <a:p>
            <a:r>
              <a:rPr lang="en-MY" b="1" dirty="0"/>
              <a:t>Product Categorization &amp; Code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922013"/>
              </p:ext>
            </p:extLst>
          </p:nvPr>
        </p:nvGraphicFramePr>
        <p:xfrm>
          <a:off x="640080" y="1181987"/>
          <a:ext cx="11036105" cy="3959235"/>
        </p:xfrm>
        <a:graphic>
          <a:graphicData uri="http://schemas.openxmlformats.org/drawingml/2006/table">
            <a:tbl>
              <a:tblPr/>
              <a:tblGrid>
                <a:gridCol w="12235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5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5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95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95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956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84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6043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85874">
                <a:tc rowSpan="3">
                  <a:txBody>
                    <a:bodyPr/>
                    <a:lstStyle/>
                    <a:p>
                      <a:pPr algn="ctr" fontAlgn="ctr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Product Name </a:t>
                      </a:r>
                    </a:p>
                  </a:txBody>
                  <a:tcPr marL="46728" marR="46728" marT="93457" marB="9345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MY" sz="14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MY" sz="14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Product</a:t>
                      </a:r>
                      <a:r>
                        <a:rPr lang="en-MY" sz="14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Family Code</a:t>
                      </a:r>
                      <a:endParaRPr lang="en-MY" sz="14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Specifications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t" latinLnBrk="0"/>
                      <a:endParaRPr lang="en-MY" sz="14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 latinLnBrk="0"/>
                      <a:endParaRPr lang="en-MY" sz="14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Final Product Code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874">
                <a:tc vMerge="1">
                  <a:txBody>
                    <a:bodyPr/>
                    <a:lstStyle/>
                    <a:p>
                      <a:pPr algn="ctr" fontAlgn="ctr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Silica Content </a:t>
                      </a:r>
                    </a:p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(Si %)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Iron Content </a:t>
                      </a:r>
                    </a:p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( Fe%)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Calcium</a:t>
                      </a:r>
                      <a:r>
                        <a:rPr lang="en-MY" sz="14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Content (Ca%)</a:t>
                      </a:r>
                      <a:endParaRPr lang="en-MY" sz="14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Titanium Content </a:t>
                      </a:r>
                    </a:p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lang="en-MY" sz="1400" b="1" dirty="0" err="1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Ti</a:t>
                      </a:r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%)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Size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874">
                <a:tc vMerge="1">
                  <a:txBody>
                    <a:bodyPr/>
                    <a:lstStyle/>
                    <a:p>
                      <a:pPr algn="ctr" fontAlgn="ctr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mm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4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Mesh (US)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t" latinLnBrk="0"/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92"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Kim-</a:t>
                      </a:r>
                      <a:r>
                        <a:rPr lang="en-MY" sz="1200" b="1" dirty="0" err="1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Sil</a:t>
                      </a:r>
                      <a:r>
                        <a:rPr lang="en-MY" sz="12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(KS)</a:t>
                      </a:r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960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96.00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0.08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0.9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0.5 – 2.38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35 - 8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KS 960-08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111"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Kim-</a:t>
                      </a:r>
                      <a:r>
                        <a:rPr lang="en-MY" sz="1200" b="1" dirty="0" err="1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Sil</a:t>
                      </a:r>
                      <a:r>
                        <a:rPr lang="en-MY" sz="12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(KS)</a:t>
                      </a:r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985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98.50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3.36 – 10.0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6 – 0.394 inch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KS 985-05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670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2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Great </a:t>
                      </a:r>
                      <a:r>
                        <a:rPr lang="en-MY" sz="1200" b="1" dirty="0" err="1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Fuma</a:t>
                      </a:r>
                      <a:r>
                        <a:rPr lang="en-MY" sz="12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(GF)</a:t>
                      </a:r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990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99.0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0.105 – 0.841</a:t>
                      </a:r>
                    </a:p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140</a:t>
                      </a:r>
                      <a:r>
                        <a:rPr lang="en-MY" sz="1200" b="0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– 20</a:t>
                      </a:r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GF 990-05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70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2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Great </a:t>
                      </a:r>
                      <a:r>
                        <a:rPr lang="en-MY" sz="1200" b="1" dirty="0" err="1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Fuma</a:t>
                      </a:r>
                      <a:r>
                        <a:rPr lang="en-MY" sz="12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(GF)</a:t>
                      </a:r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992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99.20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0.03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0.105 – 0.595</a:t>
                      </a:r>
                    </a:p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140 -30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GF 992-03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670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200" b="1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Great </a:t>
                      </a:r>
                      <a:r>
                        <a:rPr lang="en-MY" sz="1200" b="1" dirty="0" err="1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Fuma</a:t>
                      </a:r>
                      <a:r>
                        <a:rPr lang="en-MY" sz="1200" b="1" baseline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 (GF)</a:t>
                      </a:r>
                      <a:endParaRPr lang="en-MY" sz="1200" b="1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995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99.50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0.02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0.03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0.105 – 0.595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200" b="0" dirty="0"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</a:rPr>
                        <a:t>140 -30</a:t>
                      </a:r>
                    </a:p>
                    <a:p>
                      <a:pPr algn="ctr" fontAlgn="t" latinLnBrk="0"/>
                      <a:endParaRPr lang="en-MY" sz="1200" b="0" dirty="0">
                        <a:solidFill>
                          <a:srgbClr val="22222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 latinLnBrk="0"/>
                      <a:r>
                        <a:rPr lang="en-MY" sz="12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</a:rPr>
                        <a:t>GF 995-02</a:t>
                      </a:r>
                    </a:p>
                  </a:txBody>
                  <a:tcPr marL="46728" marR="46728" marT="93457" marB="9345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737855" y="5270209"/>
            <a:ext cx="6628861" cy="75710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MY" sz="2000" b="1" dirty="0">
                <a:solidFill>
                  <a:srgbClr val="00B050"/>
                </a:solidFill>
                <a:latin typeface="Arial Black" panose="020B0A04020102020204" pitchFamily="34" charset="0"/>
              </a:rPr>
              <a:t>Product Name </a:t>
            </a:r>
            <a:r>
              <a:rPr lang="en-MY" sz="2000" b="1" dirty="0">
                <a:solidFill>
                  <a:srgbClr val="0070C0"/>
                </a:solidFill>
                <a:latin typeface="Arial Black" panose="020B0A04020102020204" pitchFamily="34" charset="0"/>
              </a:rPr>
              <a:t>Family Code</a:t>
            </a:r>
            <a:r>
              <a:rPr lang="en-MY" sz="2000" dirty="0">
                <a:latin typeface="Arial Black" panose="020B0A04020102020204" pitchFamily="34" charset="0"/>
              </a:rPr>
              <a:t>-</a:t>
            </a:r>
            <a:r>
              <a:rPr lang="en-MY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Iron %</a:t>
            </a:r>
            <a:r>
              <a:rPr lang="en-MY" sz="2000" dirty="0"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73499" y="6027314"/>
            <a:ext cx="1867437" cy="75710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MY" sz="2000" b="1" dirty="0">
                <a:solidFill>
                  <a:srgbClr val="00B050"/>
                </a:solidFill>
                <a:latin typeface="Arial Black" panose="020B0A04020102020204" pitchFamily="34" charset="0"/>
              </a:rPr>
              <a:t>KS</a:t>
            </a:r>
            <a:r>
              <a:rPr lang="en-MY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MY" sz="2000" b="1" dirty="0">
                <a:solidFill>
                  <a:srgbClr val="0070C0"/>
                </a:solidFill>
                <a:latin typeface="Arial Black" panose="020B0A04020102020204" pitchFamily="34" charset="0"/>
              </a:rPr>
              <a:t>960</a:t>
            </a:r>
            <a:r>
              <a:rPr lang="en-MY" sz="2000" dirty="0">
                <a:latin typeface="Arial Black" panose="020B0A04020102020204" pitchFamily="34" charset="0"/>
              </a:rPr>
              <a:t>-</a:t>
            </a:r>
            <a:r>
              <a:rPr lang="en-MY" sz="2000" dirty="0">
                <a:solidFill>
                  <a:srgbClr val="C00000"/>
                </a:solidFill>
                <a:latin typeface="Arial Black" panose="020B0A04020102020204" pitchFamily="34" charset="0"/>
              </a:rPr>
              <a:t>08</a:t>
            </a:r>
            <a:r>
              <a:rPr lang="en-MY" sz="2000" dirty="0">
                <a:latin typeface="Arial Black" panose="020B0A04020102020204" pitchFamily="34" charset="0"/>
              </a:rPr>
              <a:t>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035639" y="5840571"/>
            <a:ext cx="12879" cy="585987"/>
          </a:xfrm>
          <a:prstGeom prst="straightConnector1">
            <a:avLst/>
          </a:prstGeom>
          <a:ln w="444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52304" y="5801933"/>
            <a:ext cx="643944" cy="0"/>
          </a:xfrm>
          <a:prstGeom prst="line">
            <a:avLst/>
          </a:prstGeom>
          <a:ln w="444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975020" y="5866331"/>
            <a:ext cx="701007" cy="365657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683358" y="6426558"/>
            <a:ext cx="1365160" cy="0"/>
          </a:xfrm>
          <a:prstGeom prst="line">
            <a:avLst/>
          </a:prstGeom>
          <a:ln w="444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975020" y="5801933"/>
            <a:ext cx="1584101" cy="9660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838200" y="5840571"/>
            <a:ext cx="1866363" cy="0"/>
          </a:xfrm>
          <a:prstGeom prst="line">
            <a:avLst/>
          </a:prstGeom>
          <a:ln w="444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endCxn id="5" idx="1"/>
          </p:cNvCxnSpPr>
          <p:nvPr/>
        </p:nvCxnSpPr>
        <p:spPr>
          <a:xfrm flipV="1">
            <a:off x="1313645" y="6405867"/>
            <a:ext cx="759854" cy="20691"/>
          </a:xfrm>
          <a:prstGeom prst="line">
            <a:avLst/>
          </a:prstGeom>
          <a:ln w="444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1313645" y="5866330"/>
            <a:ext cx="12879" cy="539537"/>
          </a:xfrm>
          <a:prstGeom prst="straightConnector1">
            <a:avLst/>
          </a:prstGeom>
          <a:ln w="444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2073499" y="6231988"/>
            <a:ext cx="1602528" cy="323557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00834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8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6000" y="465156"/>
            <a:ext cx="10240000" cy="674978"/>
          </a:xfrm>
          <a:solidFill>
            <a:schemeClr val="bg1">
              <a:alpha val="44000"/>
            </a:schemeClr>
          </a:solidFill>
        </p:spPr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Silica Sand Washing Plant</a:t>
            </a:r>
            <a:br>
              <a:rPr lang="en-US" b="1" dirty="0"/>
            </a:br>
            <a:endParaRPr lang="en-MY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905" y="1280160"/>
            <a:ext cx="11276190" cy="5217459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906107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490" y="511752"/>
            <a:ext cx="10015482" cy="876454"/>
          </a:xfrm>
          <a:solidFill>
            <a:schemeClr val="bg1">
              <a:alpha val="44000"/>
            </a:schemeClr>
          </a:solidFill>
        </p:spPr>
        <p:txBody>
          <a:bodyPr>
            <a:normAutofit fontScale="90000"/>
          </a:bodyPr>
          <a:lstStyle/>
          <a:p>
            <a:r>
              <a:rPr lang="en-MY" b="1" dirty="0"/>
              <a:t>Silica sand stockyard and loading to vessel</a:t>
            </a:r>
          </a:p>
        </p:txBody>
      </p:sp>
      <p:pic>
        <p:nvPicPr>
          <p:cNvPr id="3074" name="Picture 2" descr="Tiada penerangan foto disediakan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4" y="3764491"/>
            <a:ext cx="4127096" cy="271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iada penerangan foto disediakan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017" y="2722310"/>
            <a:ext cx="3936215" cy="295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iada penerangan foto disediakan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54" y="1365299"/>
            <a:ext cx="4089972" cy="285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7285" y="3395159"/>
            <a:ext cx="2743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b="1" dirty="0"/>
              <a:t>SILICA SAND STOCKYARD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63500" y="2075979"/>
            <a:ext cx="254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b="1" dirty="0"/>
              <a:t>SILICA SAND LOADING AT LUMUT PORT</a:t>
            </a:r>
          </a:p>
        </p:txBody>
      </p:sp>
    </p:spTree>
    <p:extLst>
      <p:ext uri="{BB962C8B-B14F-4D97-AF65-F5344CB8AC3E}">
        <p14:creationId xmlns:p14="http://schemas.microsoft.com/office/powerpoint/2010/main" val="2925722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515647"/>
            <a:ext cx="10364451" cy="528111"/>
          </a:xfrm>
          <a:solidFill>
            <a:schemeClr val="bg1">
              <a:alpha val="44000"/>
            </a:schemeClr>
          </a:solidFill>
        </p:spPr>
        <p:txBody>
          <a:bodyPr>
            <a:normAutofit fontScale="90000"/>
          </a:bodyPr>
          <a:lstStyle/>
          <a:p>
            <a:r>
              <a:rPr lang="en-MY" b="1" dirty="0"/>
              <a:t>Enhanced Silica Production Flowchart</a:t>
            </a:r>
          </a:p>
        </p:txBody>
      </p:sp>
      <p:pic>
        <p:nvPicPr>
          <p:cNvPr id="1026" name="Picture 2" descr="glass sand washing plant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75" y="1175295"/>
            <a:ext cx="10515600" cy="500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21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9975" y="925123"/>
            <a:ext cx="10364451" cy="798902"/>
          </a:xfrm>
        </p:spPr>
        <p:txBody>
          <a:bodyPr/>
          <a:lstStyle/>
          <a:p>
            <a:r>
              <a:rPr lang="en-MY" b="1" dirty="0"/>
              <a:t>Silica WASHING PLANT</a:t>
            </a:r>
          </a:p>
        </p:txBody>
      </p:sp>
      <p:pic>
        <p:nvPicPr>
          <p:cNvPr id="2050" name="Picture 2" descr="glass sand washing pl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798" y="1724025"/>
            <a:ext cx="8500403" cy="400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906726" y="2768418"/>
            <a:ext cx="1805940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MY" sz="2000" dirty="0"/>
              <a:t>Washing Plant with the capacity of 400mtph</a:t>
            </a:r>
          </a:p>
        </p:txBody>
      </p:sp>
    </p:spTree>
    <p:extLst>
      <p:ext uri="{BB962C8B-B14F-4D97-AF65-F5344CB8AC3E}">
        <p14:creationId xmlns:p14="http://schemas.microsoft.com/office/powerpoint/2010/main" val="3590581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53399"/>
            <a:ext cx="10364451" cy="905483"/>
          </a:xfrm>
          <a:solidFill>
            <a:schemeClr val="bg1">
              <a:alpha val="44000"/>
            </a:schemeClr>
          </a:solidFill>
        </p:spPr>
        <p:txBody>
          <a:bodyPr/>
          <a:lstStyle/>
          <a:p>
            <a:r>
              <a:rPr lang="en-MY" b="1" dirty="0"/>
              <a:t>Quality System for silica production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0240" y="1143001"/>
            <a:ext cx="5278846" cy="53990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10286" y="1828800"/>
            <a:ext cx="34979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b="1" dirty="0">
                <a:solidFill>
                  <a:srgbClr val="0070C0"/>
                </a:solidFill>
              </a:rPr>
              <a:t>Quality Inspection </a:t>
            </a:r>
            <a:r>
              <a:rPr lang="en-MY" dirty="0"/>
              <a:t>focuses:</a:t>
            </a:r>
          </a:p>
          <a:p>
            <a:endParaRPr lang="en-MY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Incoming inspection for raw sand (Fe, Si, Ca, </a:t>
            </a:r>
            <a:r>
              <a:rPr lang="en-MY" dirty="0" err="1"/>
              <a:t>etc</a:t>
            </a:r>
            <a:r>
              <a:rPr lang="en-MY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In-process inspection for grain-sizes (125-800µm)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Final quality inspection for outgoing (Fe, Si, Ca, </a:t>
            </a:r>
            <a:r>
              <a:rPr lang="en-MY" dirty="0" err="1"/>
              <a:t>Ti</a:t>
            </a:r>
            <a:r>
              <a:rPr lang="en-MY" dirty="0"/>
              <a:t>, Al </a:t>
            </a:r>
            <a:r>
              <a:rPr lang="en-MY" dirty="0" err="1"/>
              <a:t>etc</a:t>
            </a:r>
            <a:r>
              <a:rPr lang="en-MY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Pre-shipment inspection for shipment (Fe, Si, Ca, </a:t>
            </a:r>
            <a:r>
              <a:rPr lang="en-MY" dirty="0" err="1"/>
              <a:t>Ti</a:t>
            </a:r>
            <a:r>
              <a:rPr lang="en-MY" dirty="0"/>
              <a:t>, Al, grain-size, </a:t>
            </a:r>
            <a:r>
              <a:rPr lang="en-MY" dirty="0" err="1"/>
              <a:t>etc</a:t>
            </a:r>
            <a:r>
              <a:rPr lang="en-MY" dirty="0"/>
              <a:t>)</a:t>
            </a:r>
          </a:p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984601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7" y="207037"/>
            <a:ext cx="10364451" cy="1084553"/>
          </a:xfrm>
          <a:solidFill>
            <a:schemeClr val="bg1">
              <a:alpha val="45000"/>
            </a:schemeClr>
          </a:solidFill>
        </p:spPr>
        <p:txBody>
          <a:bodyPr/>
          <a:lstStyle/>
          <a:p>
            <a:r>
              <a:rPr lang="en-MY" b="1" dirty="0"/>
              <a:t>Silica sand for glass and chemical 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895617"/>
              </p:ext>
            </p:extLst>
          </p:nvPr>
        </p:nvGraphicFramePr>
        <p:xfrm>
          <a:off x="913777" y="1474470"/>
          <a:ext cx="10364449" cy="47586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7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0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85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2837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MY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 dirty="0">
                          <a:effectLst/>
                        </a:rPr>
                        <a:t>S/No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MY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 dirty="0">
                          <a:effectLst/>
                        </a:rPr>
                        <a:t>Characteristic (% by Mass)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 dirty="0">
                          <a:effectLst/>
                        </a:rPr>
                        <a:t>Requirement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400">
                <a:tc v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 dirty="0">
                          <a:effectLst/>
                        </a:rPr>
                        <a:t>Special Grade 1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 dirty="0">
                          <a:effectLst/>
                        </a:rPr>
                        <a:t>Special Grade 2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 dirty="0">
                          <a:effectLst/>
                        </a:rPr>
                        <a:t>Grade 1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>
                          <a:effectLst/>
                        </a:rPr>
                        <a:t>Grade 2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2000">
                          <a:effectLst/>
                        </a:rPr>
                        <a:t>Grade 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9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1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Loss on Ignition, Max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9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2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Silica (as SiO</a:t>
                      </a:r>
                      <a:r>
                        <a:rPr lang="en-MY" sz="1800" baseline="-25000">
                          <a:effectLst/>
                        </a:rPr>
                        <a:t>2</a:t>
                      </a:r>
                      <a:r>
                        <a:rPr lang="en-MY" sz="1800">
                          <a:effectLst/>
                        </a:rPr>
                        <a:t>), Min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99.5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99.2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99.0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98.5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96.0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Iron Oxide (as Fe</a:t>
                      </a:r>
                      <a:r>
                        <a:rPr lang="en-MY" sz="1800" baseline="-25000">
                          <a:effectLst/>
                        </a:rPr>
                        <a:t>2</a:t>
                      </a:r>
                      <a:r>
                        <a:rPr lang="en-MY" sz="1800">
                          <a:effectLst/>
                        </a:rPr>
                        <a:t>O</a:t>
                      </a:r>
                      <a:r>
                        <a:rPr lang="en-MY" sz="1800" baseline="-25000">
                          <a:effectLst/>
                        </a:rPr>
                        <a:t>3</a:t>
                      </a:r>
                      <a:r>
                        <a:rPr lang="en-MY" sz="1800">
                          <a:effectLst/>
                        </a:rPr>
                        <a:t>), Max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0.02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0.08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2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4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Aluminium Oxide (as Al</a:t>
                      </a:r>
                      <a:r>
                        <a:rPr lang="en-MY" sz="1800" baseline="-25000">
                          <a:effectLst/>
                        </a:rPr>
                        <a:t>2</a:t>
                      </a:r>
                      <a:r>
                        <a:rPr lang="en-MY" sz="1800">
                          <a:effectLst/>
                        </a:rPr>
                        <a:t>O</a:t>
                      </a:r>
                      <a:r>
                        <a:rPr lang="en-MY" sz="1800" baseline="-25000">
                          <a:effectLst/>
                        </a:rPr>
                        <a:t>3</a:t>
                      </a:r>
                      <a:r>
                        <a:rPr lang="en-MY" sz="1800">
                          <a:effectLst/>
                        </a:rPr>
                        <a:t>), Max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0.025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0.05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2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Titanium Dioxide (as TiO</a:t>
                      </a:r>
                      <a:r>
                        <a:rPr lang="en-MY" sz="1800" baseline="-25000">
                          <a:effectLst/>
                        </a:rPr>
                        <a:t>2</a:t>
                      </a:r>
                      <a:r>
                        <a:rPr lang="en-MY" sz="1800">
                          <a:effectLst/>
                        </a:rPr>
                        <a:t>), Max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0.03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2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6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Manganese Oxide 9asMnO)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0.03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2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7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Copper Oxide (as CuO)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0.03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0.03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25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8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Chronium Trioxide (as Cr</a:t>
                      </a:r>
                      <a:r>
                        <a:rPr lang="en-MY" sz="1800" baseline="-25000">
                          <a:effectLst/>
                        </a:rPr>
                        <a:t>2</a:t>
                      </a:r>
                      <a:r>
                        <a:rPr lang="en-MY" sz="1800">
                          <a:effectLst/>
                        </a:rPr>
                        <a:t>O</a:t>
                      </a:r>
                      <a:r>
                        <a:rPr lang="en-MY" sz="1800" baseline="-25000">
                          <a:effectLst/>
                        </a:rPr>
                        <a:t>3</a:t>
                      </a:r>
                      <a:r>
                        <a:rPr lang="en-MY" sz="1800">
                          <a:effectLst/>
                        </a:rPr>
                        <a:t>)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0.015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>
                          <a:effectLst/>
                        </a:rPr>
                        <a:t>0.03</a:t>
                      </a:r>
                      <a:endParaRPr lang="en-MY" sz="18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0.03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MY" sz="1800" dirty="0">
                          <a:effectLst/>
                        </a:rPr>
                        <a:t>0.03</a:t>
                      </a:r>
                      <a:endParaRPr lang="en-MY" sz="18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983338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4882</TotalTime>
  <Words>493</Words>
  <Application>Microsoft Office PowerPoint</Application>
  <PresentationFormat>Widescreen</PresentationFormat>
  <Paragraphs>154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Tw Cen MT</vt:lpstr>
      <vt:lpstr>Droplet</vt:lpstr>
      <vt:lpstr>SAND AND SILICA SAND</vt:lpstr>
      <vt:lpstr>Product Categorization &amp; Code</vt:lpstr>
      <vt:lpstr> Silica Sand Washing Plant </vt:lpstr>
      <vt:lpstr>Silica sand stockyard and loading to vessel</vt:lpstr>
      <vt:lpstr>Enhanced Silica Production Flowchart</vt:lpstr>
      <vt:lpstr>Silica WASHING PLANT</vt:lpstr>
      <vt:lpstr>Quality System for silica production </vt:lpstr>
      <vt:lpstr>Silica sand for glass and chemical applications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Sedili Silica Sand</dc:title>
  <dc:creator>Randolph GOH</dc:creator>
  <cp:lastModifiedBy>tey adrian</cp:lastModifiedBy>
  <cp:revision>58</cp:revision>
  <dcterms:created xsi:type="dcterms:W3CDTF">2021-02-26T17:34:27Z</dcterms:created>
  <dcterms:modified xsi:type="dcterms:W3CDTF">2021-08-11T06:39:44Z</dcterms:modified>
</cp:coreProperties>
</file>